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287" r:id="rId4"/>
    <p:sldId id="293" r:id="rId5"/>
    <p:sldId id="288" r:id="rId6"/>
    <p:sldId id="290" r:id="rId7"/>
    <p:sldId id="295" r:id="rId8"/>
    <p:sldId id="297" r:id="rId9"/>
    <p:sldId id="299" r:id="rId10"/>
    <p:sldId id="296" r:id="rId11"/>
    <p:sldId id="294" r:id="rId12"/>
    <p:sldId id="300" r:id="rId13"/>
    <p:sldId id="302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7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9C58-352E-406B-833C-BF4B3A73321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516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7" y="9429516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9CC88-72AD-4B2C-9E36-8814B364D4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60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594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147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309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4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188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19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72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59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21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92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1983-738F-42C2-B28E-EB3F8F5A0E6B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831CADF-687F-4776-8F3A-57DBD8F140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3AA1-5510-4ECD-9A21-42F4AB28BC89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E8F2-2559-42AD-81CD-56358401999D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4903-BB4C-4776-B57E-A8CEF8C6D6F0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831CADF-687F-4776-8F3A-57DBD8F140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CE46-41E4-46B7-ACE5-5A8077233D97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CC70-8B61-426A-8654-062510B490FD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1389-6DD6-470D-B4C9-A6C2F4DBCA72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EC80-0ACF-46EB-89B7-0F3C3C199213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D455-F14E-4370-AA41-516DD011F093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894B-3761-4926-9232-6F581D8BA490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EAAA-10C8-4B1A-B169-FB2D51A1C866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03AC-BDDF-448A-8199-6EE2DB586A7C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CADF-687F-4776-8F3A-57DBD8F14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6864" cy="1656184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Bauman Moscow State Technical University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Department of Fundamental Sciences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Laboratory of solid-state lasers and nonlinear optics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23522"/>
            <a:ext cx="3744416" cy="1622174"/>
          </a:xfrm>
        </p:spPr>
        <p:txBody>
          <a:bodyPr>
            <a:normAutofit/>
          </a:bodyPr>
          <a:lstStyle/>
          <a:p>
            <a:pPr algn="l"/>
            <a:r>
              <a:rPr lang="en-US" sz="1600" u="sng" dirty="0">
                <a:solidFill>
                  <a:schemeClr val="tx1"/>
                </a:solidFill>
              </a:rPr>
              <a:t>Members: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</a:rPr>
              <a:t>Evgeny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Sharandin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PhD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Pavel Nikolaev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PhD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Alexander </a:t>
            </a:r>
            <a:r>
              <a:rPr lang="en-US" sz="1600" dirty="0" err="1">
                <a:solidFill>
                  <a:schemeClr val="tx1"/>
                </a:solidFill>
              </a:rPr>
              <a:t>Skrabatun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postgraduate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1600" dirty="0" err="1">
                <a:solidFill>
                  <a:schemeClr val="tx1"/>
                </a:solidFill>
              </a:rPr>
              <a:t>Gevork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Manucharyan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student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93C6EE91-CF2B-4854-9CC9-AB15D9CAC860}"/>
              </a:ext>
            </a:extLst>
          </p:cNvPr>
          <p:cNvSpPr txBox="1">
            <a:spLocks/>
          </p:cNvSpPr>
          <p:nvPr/>
        </p:nvSpPr>
        <p:spPr>
          <a:xfrm>
            <a:off x="683568" y="2420888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u="sng" dirty="0">
                <a:solidFill>
                  <a:schemeClr val="tx1"/>
                </a:solidFill>
              </a:rPr>
              <a:t>Fields of research:</a:t>
            </a:r>
          </a:p>
          <a:p>
            <a:pPr marL="342900" indent="-34290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Diode pumping of pulsed solid-state lasers.</a:t>
            </a:r>
          </a:p>
          <a:p>
            <a:pPr marL="342900" indent="-34290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Multistage pulsed solid-state lasers.</a:t>
            </a:r>
          </a:p>
          <a:p>
            <a:pPr marL="342900" indent="-34290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Nonlinear optical frequency conversion.</a:t>
            </a:r>
          </a:p>
          <a:p>
            <a:pPr marL="342900" indent="-342900" algn="l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4601" y="4005064"/>
            <a:ext cx="1944216" cy="648072"/>
          </a:xfrm>
        </p:spPr>
        <p:txBody>
          <a:bodyPr anchor="t">
            <a:normAutofit/>
          </a:bodyPr>
          <a:lstStyle/>
          <a:p>
            <a:pPr marL="0" lvl="0" indent="0" algn="ctr" hangingPunct="0">
              <a:buNone/>
            </a:pPr>
            <a:r>
              <a:rPr lang="en-US" sz="1800" dirty="0"/>
              <a:t>Spatial distribution of the laser beam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5069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1 J Q-switched multistage solid-state lasers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Picture 10" descr="C:\Documents and Settings\Администратор\Рабочий стол\Презентация\TEK00008.gif">
            <a:extLst>
              <a:ext uri="{FF2B5EF4-FFF2-40B4-BE49-F238E27FC236}">
                <a16:creationId xmlns:a16="http://schemas.microsoft.com/office/drawing/2014/main" xmlns="" id="{CFC7E6F2-EEA5-4B2C-A95B-5654B16A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768" y="1239360"/>
            <a:ext cx="3600400" cy="2700300"/>
          </a:xfrm>
          <a:prstGeom prst="rect">
            <a:avLst/>
          </a:prstGeom>
          <a:noFill/>
        </p:spPr>
      </p:pic>
      <p:pic>
        <p:nvPicPr>
          <p:cNvPr id="7" name="Picture 9" descr="C:\Documents and Settings\Администратор\Рабочий стол\Презентация\28С-100Гц-I1_0001.png">
            <a:extLst>
              <a:ext uri="{FF2B5EF4-FFF2-40B4-BE49-F238E27FC236}">
                <a16:creationId xmlns:a16="http://schemas.microsoft.com/office/drawing/2014/main" xmlns="" id="{5873E5D9-5E9B-42E1-9D09-C6BF1304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37318"/>
            <a:ext cx="2986202" cy="2702342"/>
          </a:xfrm>
          <a:prstGeom prst="rect">
            <a:avLst/>
          </a:prstGeom>
          <a:noFill/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E606F83C-ADDC-499E-8B4C-E5FE7C3DF0A4}"/>
              </a:ext>
            </a:extLst>
          </p:cNvPr>
          <p:cNvSpPr txBox="1">
            <a:spLocks/>
          </p:cNvSpPr>
          <p:nvPr/>
        </p:nvSpPr>
        <p:spPr>
          <a:xfrm>
            <a:off x="5397860" y="4035693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en-US" sz="1800" dirty="0" err="1"/>
              <a:t>Oscillogram</a:t>
            </a:r>
            <a:r>
              <a:rPr lang="en-US" sz="1800" dirty="0"/>
              <a:t> of the laser pulse</a:t>
            </a:r>
            <a:endParaRPr lang="ru-RU" sz="1800" dirty="0"/>
          </a:p>
        </p:txBody>
      </p:sp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xmlns="" id="{5CA21A58-4DC7-4710-91C6-46802B4B122D}"/>
              </a:ext>
            </a:extLst>
          </p:cNvPr>
          <p:cNvSpPr txBox="1">
            <a:spLocks/>
          </p:cNvSpPr>
          <p:nvPr/>
        </p:nvSpPr>
        <p:spPr>
          <a:xfrm>
            <a:off x="2057771" y="4721358"/>
            <a:ext cx="5256584" cy="1817554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Laser wavelength – 1064,2 </a:t>
            </a:r>
            <a:r>
              <a:rPr lang="el-GR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m;</a:t>
            </a:r>
            <a:endParaRPr lang="ru-RU" altLang="ko-KR" sz="19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Pulse width – 15</a:t>
            </a:r>
            <a:r>
              <a:rPr lang="ru-RU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ns;</a:t>
            </a:r>
            <a:endParaRPr lang="ru-RU" altLang="ko-KR" sz="19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r</a:t>
            </a:r>
            <a:r>
              <a:rPr lang="en-US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epetition rate – 10</a:t>
            </a:r>
            <a:r>
              <a:rPr lang="ru-RU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Hz;</a:t>
            </a: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output energy – 1 J;</a:t>
            </a:r>
            <a:endParaRPr lang="ru-RU" sz="19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optical efficiency – 18 </a:t>
            </a:r>
            <a:r>
              <a:rPr lang="ru-RU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9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9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divergence of laser beam – &lt; 0,5 </a:t>
            </a:r>
            <a:r>
              <a:rPr lang="en-US" sz="1900" dirty="0" err="1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mrad</a:t>
            </a:r>
            <a:endParaRPr lang="ru-RU" sz="19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hangingPunct="0">
              <a:buFont typeface="Arial" pitchFamily="34" charset="0"/>
              <a:buNone/>
            </a:pPr>
            <a:endParaRPr lang="ru-RU" sz="1800" dirty="0"/>
          </a:p>
          <a:p>
            <a:pPr marL="0" indent="0" algn="just" hangingPunct="0">
              <a:buFont typeface="Arial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37315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824536"/>
          </a:xfrm>
        </p:spPr>
        <p:txBody>
          <a:bodyPr anchor="t">
            <a:normAutofit/>
          </a:bodyPr>
          <a:lstStyle/>
          <a:p>
            <a:pPr lvl="0" algn="just" hangingPunct="0"/>
            <a:r>
              <a:rPr lang="en-US" sz="1800" dirty="0"/>
              <a:t>Mathematical modeling of nonlinear optical frequency conversion processes of laser radiation using self-developed software.</a:t>
            </a:r>
            <a:endParaRPr lang="ru-RU" sz="1800" dirty="0"/>
          </a:p>
          <a:p>
            <a:pPr lvl="0" algn="just" hangingPunct="0"/>
            <a:r>
              <a:rPr lang="en-US" sz="1800" dirty="0"/>
              <a:t>Development and optimization of various nonlinear optical frequency conversion schemes for a wide range of applications</a:t>
            </a:r>
            <a:r>
              <a:rPr lang="ru-RU" sz="1800" dirty="0"/>
              <a:t>.</a:t>
            </a:r>
            <a:endParaRPr lang="en-US" sz="1800" dirty="0"/>
          </a:p>
          <a:p>
            <a:pPr algn="just" hangingPunct="0"/>
            <a:r>
              <a:rPr lang="en-US" sz="1800" dirty="0"/>
              <a:t>Fabrication and assembly of thermostabilized nonlinear optical harmonic generators</a:t>
            </a:r>
            <a:r>
              <a:rPr lang="ru-RU" sz="1800" dirty="0"/>
              <a:t>: </a:t>
            </a:r>
            <a:r>
              <a:rPr lang="en-US" sz="1800" dirty="0"/>
              <a:t>from second to fifth for 1,0642 µm laser radiation</a:t>
            </a:r>
            <a:r>
              <a:rPr lang="ru-RU" sz="1800" dirty="0"/>
              <a:t>.</a:t>
            </a:r>
            <a:endParaRPr lang="en-US" sz="1800" dirty="0"/>
          </a:p>
          <a:p>
            <a:pPr algn="just" hangingPunct="0"/>
            <a:r>
              <a:rPr lang="en-US" sz="1800" dirty="0"/>
              <a:t>Fabrication and assembly of tunable optical parametric oscillators</a:t>
            </a:r>
            <a:r>
              <a:rPr lang="ru-RU" sz="1800" dirty="0"/>
              <a:t> </a:t>
            </a:r>
            <a:r>
              <a:rPr lang="en-US" sz="1800" dirty="0"/>
              <a:t>in mid-infrared spectral range</a:t>
            </a:r>
            <a:r>
              <a:rPr lang="ru-RU" sz="1800" dirty="0"/>
              <a:t>.</a:t>
            </a:r>
          </a:p>
          <a:p>
            <a:pPr algn="just" hangingPunct="0"/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Nonlinear optical frequency conversion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27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8640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Mathematical modeling of nonlinear optical frequency conversion process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2C578D6-DFA6-4FA8-A817-C851B1942F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5918200" cy="40424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F19B70-A845-4C54-8560-4D31326264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8528" y="1772816"/>
            <a:ext cx="2377440" cy="2552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4EC10DA-EAFF-4D8D-BFD8-9490576BF3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1428" y="3900636"/>
            <a:ext cx="237744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55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Mid-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infared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tunable optical parametric oscillator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F9F50AF-F47A-4FC2-94E6-ECC9493D8D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7772400" cy="30979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2574D5-C8A4-404A-B9CE-85C2B3F008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7772400" cy="364220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9A34FA3A-D50F-49C4-96FA-5091EBE96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9373321"/>
              </p:ext>
            </p:extLst>
          </p:nvPr>
        </p:nvGraphicFramePr>
        <p:xfrm>
          <a:off x="1521768" y="508840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328">
                  <a:extLst>
                    <a:ext uri="{9D8B030D-6E8A-4147-A177-3AD203B41FA5}">
                      <a16:colId xmlns:a16="http://schemas.microsoft.com/office/drawing/2014/main" xmlns="" val="2864441770"/>
                    </a:ext>
                  </a:extLst>
                </a:gridCol>
                <a:gridCol w="2181672">
                  <a:extLst>
                    <a:ext uri="{9D8B030D-6E8A-4147-A177-3AD203B41FA5}">
                      <a16:colId xmlns:a16="http://schemas.microsoft.com/office/drawing/2014/main" xmlns="" val="1461370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Tunable spectral range, </a:t>
                      </a:r>
                      <a:r>
                        <a:rPr lang="el-GR" altLang="ko-K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μ</a:t>
                      </a:r>
                      <a:r>
                        <a:rPr lang="en-US" altLang="ko-KR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3…</a:t>
                      </a:r>
                      <a:r>
                        <a:rPr lang="ru-RU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64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Maximum output energy, </a:t>
                      </a:r>
                      <a:r>
                        <a:rPr lang="en-US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mJ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658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 beam divergence, </a:t>
                      </a:r>
                      <a:r>
                        <a:rPr lang="en-US" sz="18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mrad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3..10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690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299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824536"/>
          </a:xfrm>
        </p:spPr>
        <p:txBody>
          <a:bodyPr anchor="t">
            <a:normAutofit/>
          </a:bodyPr>
          <a:lstStyle/>
          <a:p>
            <a:pPr lvl="0" algn="just" hangingPunct="0"/>
            <a:r>
              <a:rPr lang="en-US" sz="1800" dirty="0"/>
              <a:t>Mathematical modeling of the diode pumping process of pulsed solid-state lasers using self-developed software.</a:t>
            </a:r>
            <a:endParaRPr lang="ru-RU" sz="1800" dirty="0"/>
          </a:p>
          <a:p>
            <a:pPr lvl="0" algn="just" hangingPunct="0"/>
            <a:r>
              <a:rPr lang="en-US" sz="1800" dirty="0"/>
              <a:t>Mathematical modeling of thermal and hydrodynamic processes in laser heads</a:t>
            </a:r>
            <a:r>
              <a:rPr lang="ru-RU" sz="1800" dirty="0"/>
              <a:t>.</a:t>
            </a:r>
            <a:endParaRPr lang="en-US" sz="1800" dirty="0"/>
          </a:p>
          <a:p>
            <a:pPr lvl="0" algn="just" hangingPunct="0"/>
            <a:r>
              <a:rPr lang="en-US" sz="1800" dirty="0"/>
              <a:t>Development and optimization of various diode-side-pumped schemes of pulsed solid-state lasers</a:t>
            </a:r>
            <a:r>
              <a:rPr lang="ru-RU" sz="1800" dirty="0"/>
              <a:t>.</a:t>
            </a:r>
          </a:p>
          <a:p>
            <a:pPr algn="just" hangingPunct="0"/>
            <a:r>
              <a:rPr lang="en-US" sz="1800" dirty="0"/>
              <a:t>Fabrication and assembly of diode-side-pumped laser heads for pulsed solid-state lasers</a:t>
            </a:r>
            <a:r>
              <a:rPr lang="ru-RU" sz="1800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Diode pumping of pulsed solid-state lasers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Mathematical modeling of the optical pumping process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F3B56F-9E15-41F4-98D3-E61019F66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11" y="1196752"/>
            <a:ext cx="3765305" cy="25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6BEBAE-9B09-46C4-BA0E-2652E3A4A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11" y="3778541"/>
            <a:ext cx="3765305" cy="25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C8EA5A-3550-494C-8BE0-04B8F1A26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0131"/>
            <a:ext cx="3742590" cy="252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BDA591-516E-4E14-9DD0-E70AD067E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8541"/>
            <a:ext cx="3730273" cy="250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163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schemeClr val="bg1"/>
                </a:solidFill>
              </a:rPr>
              <a:t>Mathematical modeling of processes in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laser heads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6A6E511-D173-485A-96C3-F3BF42926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07318"/>
            <a:ext cx="3811615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DF54379-0F8B-4A61-923D-9366F11157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849302"/>
            <a:ext cx="3807497" cy="34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1B8A4D2-A825-4C2A-B148-3AAB65A7813A}"/>
              </a:ext>
            </a:extLst>
          </p:cNvPr>
          <p:cNvSpPr/>
          <p:nvPr/>
        </p:nvSpPr>
        <p:spPr>
          <a:xfrm>
            <a:off x="5107595" y="2208447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Mathematical modeling of hydrodynamic processes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319A5E9-F687-4495-A760-CB27FAB46F67}"/>
              </a:ext>
            </a:extLst>
          </p:cNvPr>
          <p:cNvSpPr/>
          <p:nvPr/>
        </p:nvSpPr>
        <p:spPr>
          <a:xfrm>
            <a:off x="1077208" y="373650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Mathematical modeling of thermal processes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575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Diode-side-pumped laser heads with linear sources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ABABA2F1-8067-40EF-B69E-52BF115E3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960"/>
            <a:ext cx="3002013" cy="28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053D36A-D290-45E9-A724-C8868DC8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581" y="1282051"/>
            <a:ext cx="2323158" cy="28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22BCE76-4C6F-4AAE-B378-5C151120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8739" y="1282051"/>
            <a:ext cx="2443808" cy="28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6DD641BE-3273-4B74-BBFC-EE732334C9E4}"/>
              </a:ext>
            </a:extLst>
          </p:cNvPr>
          <p:cNvSpPr txBox="1">
            <a:spLocks/>
          </p:cNvSpPr>
          <p:nvPr/>
        </p:nvSpPr>
        <p:spPr>
          <a:xfrm>
            <a:off x="2051720" y="4437112"/>
            <a:ext cx="5256584" cy="1919238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peak power – </a:t>
            </a:r>
            <a:r>
              <a:rPr lang="ru-RU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kW;</a:t>
            </a:r>
            <a:endParaRPr lang="ru-RU" altLang="ko-KR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pulse width – </a:t>
            </a:r>
            <a:r>
              <a:rPr lang="ru-RU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el-GR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s;</a:t>
            </a:r>
            <a:endParaRPr lang="ru-RU" altLang="ko-KR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r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epetition rate – 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Hz;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optical efficiency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free-run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40 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optical efficiency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QCW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20 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output energy (free-run) – 2 J;</a:t>
            </a:r>
            <a:endParaRPr lang="ru-RU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output energy (QCW) – 1 J</a:t>
            </a:r>
            <a:endParaRPr lang="ru-RU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hangingPunct="0">
              <a:buFont typeface="Arial" pitchFamily="34" charset="0"/>
              <a:buNone/>
            </a:pPr>
            <a:endParaRPr lang="ru-RU" sz="1800" dirty="0"/>
          </a:p>
          <a:p>
            <a:pPr marL="0" indent="0" algn="just" hangingPunct="0">
              <a:buFont typeface="Arial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8026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Diode-side-pumped laser heads with matrix sources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xmlns="" id="{6DD641BE-3273-4B74-BBFC-EE732334C9E4}"/>
              </a:ext>
            </a:extLst>
          </p:cNvPr>
          <p:cNvSpPr txBox="1">
            <a:spLocks/>
          </p:cNvSpPr>
          <p:nvPr/>
        </p:nvSpPr>
        <p:spPr>
          <a:xfrm>
            <a:off x="2051720" y="4437112"/>
            <a:ext cx="5256584" cy="1919238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peak power – 2</a:t>
            </a:r>
            <a:r>
              <a:rPr lang="ru-RU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kW;</a:t>
            </a:r>
            <a:endParaRPr lang="ru-RU" altLang="ko-KR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pulse width – </a:t>
            </a:r>
            <a:r>
              <a:rPr lang="ru-RU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500 </a:t>
            </a:r>
            <a:r>
              <a:rPr lang="el-GR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μ</a:t>
            </a: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s;</a:t>
            </a:r>
            <a:endParaRPr lang="ru-RU" altLang="ko-KR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r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epetition rate – 10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Hz;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optical efficiency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free-run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40 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optical efficiency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QCW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 20 </a:t>
            </a:r>
            <a:r>
              <a:rPr lang="ru-RU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output energy (free-run) – 4 J;</a:t>
            </a:r>
            <a:endParaRPr lang="ru-RU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33333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Maximum output energy (QCW) – 1 J</a:t>
            </a:r>
            <a:endParaRPr lang="ru-RU" sz="1800" dirty="0">
              <a:solidFill>
                <a:srgbClr val="33333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hangingPunct="0">
              <a:buFont typeface="Arial" pitchFamily="34" charset="0"/>
              <a:buNone/>
            </a:pPr>
            <a:endParaRPr lang="ru-RU" sz="1800" dirty="0"/>
          </a:p>
          <a:p>
            <a:pPr marL="0" indent="0" algn="just" hangingPunct="0">
              <a:buFont typeface="Arial" pitchFamily="34" charset="0"/>
              <a:buNone/>
            </a:pPr>
            <a:endParaRPr lang="ru-RU" sz="1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7B3B8904-5583-49DD-A63B-C35E6358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50" y="1268760"/>
            <a:ext cx="483171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F879EBC-A1E7-4BA2-9E68-A124190E35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4770" y="1268760"/>
            <a:ext cx="299119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94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772400" cy="4824536"/>
          </a:xfrm>
        </p:spPr>
        <p:txBody>
          <a:bodyPr anchor="t">
            <a:normAutofit/>
          </a:bodyPr>
          <a:lstStyle/>
          <a:p>
            <a:pPr lvl="0" algn="just" hangingPunct="0"/>
            <a:r>
              <a:rPr lang="en-US" sz="1800" dirty="0"/>
              <a:t>Mathematical modeling of the generation and amplification in Q-switched multistage solid-state lasers using self-developed software.</a:t>
            </a:r>
            <a:endParaRPr lang="ru-RU" sz="1800" dirty="0"/>
          </a:p>
          <a:p>
            <a:pPr lvl="0" algn="just" hangingPunct="0"/>
            <a:r>
              <a:rPr lang="en-US" sz="1800" dirty="0"/>
              <a:t>Mathematical modeling and experimental studies of the formation of energy, time, and polarization parameters of the laser radiation in multistage lasers in the presence of </a:t>
            </a:r>
            <a:r>
              <a:rPr lang="en-US" sz="1800" dirty="0" err="1"/>
              <a:t>intercascade</a:t>
            </a:r>
            <a:r>
              <a:rPr lang="en-US" sz="1800" dirty="0"/>
              <a:t> couplings</a:t>
            </a:r>
            <a:r>
              <a:rPr lang="ru-RU" sz="1800" dirty="0"/>
              <a:t>.</a:t>
            </a:r>
            <a:endParaRPr lang="en-US" sz="1800" dirty="0"/>
          </a:p>
          <a:p>
            <a:pPr lvl="0" algn="just" hangingPunct="0"/>
            <a:r>
              <a:rPr lang="en-US" sz="1800" dirty="0"/>
              <a:t>Mathematical modeling and experimental studies of processes of formation of spatial characteristics of light beams in multistage lasers with inhomogeneous distribution of population inversion in active elements.</a:t>
            </a:r>
            <a:endParaRPr lang="ru-RU" sz="1800" dirty="0"/>
          </a:p>
          <a:p>
            <a:pPr algn="just" hangingPunct="0"/>
            <a:r>
              <a:rPr lang="en-US" sz="1800" dirty="0"/>
              <a:t>Fabrication and assembly of Q-switched multistage solid-state lasers</a:t>
            </a:r>
            <a:r>
              <a:rPr lang="ru-RU" sz="1800" dirty="0"/>
              <a:t>.</a:t>
            </a:r>
          </a:p>
          <a:p>
            <a:pPr lvl="0" algn="just" hangingPunct="0"/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5069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Multistage pulsed solid-state lasers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72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86409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Mathematical modeling of generation and amplification in Q-switched multistage solid-state lasers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D585C0-0B21-4A8C-9822-ADFB2132E8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897" y="1700808"/>
            <a:ext cx="7209741" cy="39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27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4664"/>
            <a:ext cx="7772400" cy="50405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</a:rPr>
              <a:t>1 J Q-switched multistage solid-state lasers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CADF-687F-4776-8F3A-57DBD8F140A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Рисунок 9" descr="Лазер накачки (изометрия).PNG">
            <a:extLst>
              <a:ext uri="{FF2B5EF4-FFF2-40B4-BE49-F238E27FC236}">
                <a16:creationId xmlns:a16="http://schemas.microsoft.com/office/drawing/2014/main" xmlns="" id="{AE545472-21FE-443C-BFBC-50E287B16A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41280"/>
            <a:ext cx="77724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04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545</Words>
  <Application>Microsoft Office PowerPoint</Application>
  <PresentationFormat>Экран (4:3)</PresentationFormat>
  <Paragraphs>76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Bauman Moscow State Technical University Department of Fundamental Sciences Laboratory of solid-state lasers and nonlinear optics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имени Н.Э. Баумана</dc:title>
  <dc:creator>Admin</dc:creator>
  <cp:lastModifiedBy>Admin</cp:lastModifiedBy>
  <cp:revision>302</cp:revision>
  <dcterms:created xsi:type="dcterms:W3CDTF">2018-09-11T12:20:01Z</dcterms:created>
  <dcterms:modified xsi:type="dcterms:W3CDTF">2021-10-19T16:50:44Z</dcterms:modified>
</cp:coreProperties>
</file>